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5" r:id="rId2"/>
    <p:sldId id="356" r:id="rId3"/>
    <p:sldId id="293" r:id="rId4"/>
    <p:sldId id="295" r:id="rId5"/>
    <p:sldId id="296" r:id="rId6"/>
    <p:sldId id="298" r:id="rId7"/>
    <p:sldId id="300" r:id="rId8"/>
    <p:sldId id="358" r:id="rId9"/>
    <p:sldId id="361" r:id="rId10"/>
    <p:sldId id="303" r:id="rId11"/>
    <p:sldId id="304" r:id="rId12"/>
    <p:sldId id="305" r:id="rId13"/>
    <p:sldId id="362" r:id="rId14"/>
    <p:sldId id="363" r:id="rId15"/>
    <p:sldId id="371" r:id="rId16"/>
    <p:sldId id="368" r:id="rId17"/>
    <p:sldId id="3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6" autoAdjust="0"/>
    <p:restoredTop sz="84246" autoAdjust="0"/>
  </p:normalViewPr>
  <p:slideViewPr>
    <p:cSldViewPr showGuides="1">
      <p:cViewPr varScale="1">
        <p:scale>
          <a:sx n="53" d="100"/>
          <a:sy n="53" d="100"/>
        </p:scale>
        <p:origin x="149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layout>
        <c:manualLayout>
          <c:xMode val="edge"/>
          <c:yMode val="edge"/>
          <c:x val="0.28736342235571072"/>
          <c:y val="0.10625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Employment-population ratio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31697E-EC4D-465D-9A36-6C5604EB2E0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753-4404-97E4-CC6867EC70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Male veterans</c:v>
                </c:pt>
                <c:pt idx="1">
                  <c:v>Male nonveterans</c:v>
                </c:pt>
                <c:pt idx="2">
                  <c:v>Women veterans</c:v>
                </c:pt>
                <c:pt idx="3">
                  <c:v>Women nonveterans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0.46</c:v>
                </c:pt>
                <c:pt idx="1">
                  <c:v>0.72</c:v>
                </c:pt>
                <c:pt idx="2">
                  <c:v>0.59</c:v>
                </c:pt>
                <c:pt idx="3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3-4404-97E4-CC6867EC70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48638720"/>
        <c:axId val="151680896"/>
        <c:axId val="0"/>
      </c:bar3DChart>
      <c:catAx>
        <c:axId val="148638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51680896"/>
        <c:crosses val="autoZero"/>
        <c:auto val="1"/>
        <c:lblAlgn val="ctr"/>
        <c:lblOffset val="100"/>
        <c:noMultiLvlLbl val="0"/>
      </c:catAx>
      <c:valAx>
        <c:axId val="1516808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8638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Unemployment Rates</a:t>
            </a:r>
          </a:p>
        </c:rich>
      </c:tx>
      <c:layout>
        <c:manualLayout>
          <c:xMode val="edge"/>
          <c:yMode val="edge"/>
          <c:x val="0.34545141926703604"/>
          <c:y val="4.24929178470254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veterans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294E-3"/>
                  <c:y val="-1.062322946175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8E-4D4C-A6A4-732051F83D49}"/>
                </c:ext>
              </c:extLst>
            </c:dLbl>
            <c:dLbl>
              <c:idx val="1"/>
              <c:layout>
                <c:manualLayout>
                  <c:x val="9.2592592592592032E-3"/>
                  <c:y val="-1.770538243626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8E-4D4C-A6A4-732051F83D49}"/>
                </c:ext>
              </c:extLst>
            </c:dLbl>
            <c:dLbl>
              <c:idx val="2"/>
              <c:layout>
                <c:manualLayout>
                  <c:x val="6.1728395061728392E-3"/>
                  <c:y val="-1.770538243626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8E-4D4C-A6A4-732051F83D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54 years, enrolled in school</c:v>
                </c:pt>
                <c:pt idx="1">
                  <c:v>18 to 54 years, not enrolled in school</c:v>
                </c:pt>
                <c:pt idx="2">
                  <c:v>55 years and over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6.4000000000000001E-2</c:v>
                </c:pt>
                <c:pt idx="1">
                  <c:v>3.4000000000000002E-2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8E-4D4C-A6A4-732051F83D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nonveterans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1.770538243626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8E-4D4C-A6A4-732051F83D49}"/>
                </c:ext>
              </c:extLst>
            </c:dLbl>
            <c:dLbl>
              <c:idx val="1"/>
              <c:layout>
                <c:manualLayout>
                  <c:x val="9.2592592592592587E-3"/>
                  <c:y val="-7.082431799424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8E-4D4C-A6A4-732051F83D49}"/>
                </c:ext>
              </c:extLst>
            </c:dLbl>
            <c:dLbl>
              <c:idx val="2"/>
              <c:layout>
                <c:manualLayout>
                  <c:x val="7.716049382716049E-3"/>
                  <c:y val="-7.0821529745041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8E-4D4C-A6A4-732051F83D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54 years, enrolled in school</c:v>
                </c:pt>
                <c:pt idx="1">
                  <c:v>18 to 54 years, not enrolled in school</c:v>
                </c:pt>
                <c:pt idx="2">
                  <c:v>55 years and over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0.06</c:v>
                </c:pt>
                <c:pt idx="1">
                  <c:v>3.9E-2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8E-4D4C-A6A4-732051F83D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Women veterans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-1.062322946175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8E-4D4C-A6A4-732051F83D49}"/>
                </c:ext>
              </c:extLst>
            </c:dLbl>
            <c:dLbl>
              <c:idx val="1"/>
              <c:layout>
                <c:manualLayout>
                  <c:x val="1.0802347623213766E-2"/>
                  <c:y val="-1.062322946175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8E-4D4C-A6A4-732051F83D49}"/>
                </c:ext>
              </c:extLst>
            </c:dLbl>
            <c:dLbl>
              <c:idx val="2"/>
              <c:layout>
                <c:manualLayout>
                  <c:x val="1.2345679012345678E-2"/>
                  <c:y val="-1.7705661261180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8E-4D4C-A6A4-732051F83D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54 years, enrolled in school</c:v>
                </c:pt>
                <c:pt idx="1">
                  <c:v>18 to 54 years, not enrolled in school</c:v>
                </c:pt>
                <c:pt idx="2">
                  <c:v>55 years and over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5.8000000000000003E-2</c:v>
                </c:pt>
                <c:pt idx="1">
                  <c:v>2.8000000000000001E-2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98E-4D4C-A6A4-732051F83D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Women nonveterans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3.5410764872521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8E-4D4C-A6A4-732051F83D49}"/>
                </c:ext>
              </c:extLst>
            </c:dLbl>
            <c:dLbl>
              <c:idx val="1"/>
              <c:layout>
                <c:manualLayout>
                  <c:x val="1.3888888888888888E-2"/>
                  <c:y val="-1.062322946175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8E-4D4C-A6A4-732051F83D49}"/>
                </c:ext>
              </c:extLst>
            </c:dLbl>
            <c:dLbl>
              <c:idx val="2"/>
              <c:layout>
                <c:manualLayout>
                  <c:x val="9.2592592592592587E-3"/>
                  <c:y val="-1.062322946175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8E-4D4C-A6A4-732051F83D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54 years, enrolled in school</c:v>
                </c:pt>
                <c:pt idx="1">
                  <c:v>18 to 54 years, not enrolled in school</c:v>
                </c:pt>
                <c:pt idx="2">
                  <c:v>55 years and over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0.05</c:v>
                </c:pt>
                <c:pt idx="1">
                  <c:v>3.9E-2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98E-4D4C-A6A4-732051F83D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307648"/>
        <c:axId val="33329920"/>
        <c:axId val="0"/>
      </c:bar3DChart>
      <c:catAx>
        <c:axId val="33307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329920"/>
        <c:crosses val="autoZero"/>
        <c:auto val="1"/>
        <c:lblAlgn val="ctr"/>
        <c:lblOffset val="100"/>
        <c:noMultiLvlLbl val="0"/>
      </c:catAx>
      <c:valAx>
        <c:axId val="333299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33076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Unemployed veterans 18-54 years old, enrolled in school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Unemployed veterans 18-54 years old, enrolled in school</c:v>
                </c:pt>
              </c:strCache>
            </c:strRef>
          </c:tx>
          <c:dLbls>
            <c:dLbl>
              <c:idx val="0"/>
              <c:layout>
                <c:manualLayout>
                  <c:x val="2.3276537154167203E-2"/>
                  <c:y val="-3.6934055118110234E-4"/>
                </c:manualLayout>
              </c:layout>
              <c:tx>
                <c:rich>
                  <a:bodyPr lIns="38100" tIns="19050" rIns="38100" bIns="19050">
                    <a:spAutoFit/>
                  </a:bodyPr>
                  <a:lstStyle/>
                  <a:p>
                    <a:pPr>
                      <a:defRPr/>
                    </a:pPr>
                    <a:fld id="{7C945351-4B64-48BF-94E8-30EE3A7D33FB}" type="VALUE">
                      <a:rPr lang="en-US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404-401C-87AD-EB71C9B8085B}"/>
                </c:ext>
              </c:extLst>
            </c:dLbl>
            <c:dLbl>
              <c:idx val="1"/>
              <c:layout>
                <c:manualLayout>
                  <c:x val="1.0990060668645928E-2"/>
                  <c:y val="-1.75027066929133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04-401C-87AD-EB71C9B8085B}"/>
                </c:ext>
              </c:extLst>
            </c:dLbl>
            <c:dLbl>
              <c:idx val="2"/>
              <c:layout>
                <c:manualLayout>
                  <c:x val="0.1809709134718816"/>
                  <c:y val="-4.61717519685039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04-401C-87AD-EB71C9B8085B}"/>
                </c:ext>
              </c:extLst>
            </c:dLbl>
            <c:dLbl>
              <c:idx val="3"/>
              <c:layout>
                <c:manualLayout>
                  <c:x val="-5.1292758487156295E-2"/>
                  <c:y val="1.247293307086614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04-401C-87AD-EB71C9B8085B}"/>
                </c:ext>
              </c:extLst>
            </c:dLbl>
            <c:dLbl>
              <c:idx val="4"/>
              <c:layout>
                <c:manualLayout>
                  <c:x val="-5.148874833268792E-3"/>
                  <c:y val="4.419783464566929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04-401C-87AD-EB71C9B808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04-401C-87AD-EB71C9B808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All unemployed veterans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Unemployed Veterans</c:v>
                </c:pt>
              </c:strCache>
            </c:strRef>
          </c:tx>
          <c:dLbls>
            <c:dLbl>
              <c:idx val="0"/>
              <c:layout>
                <c:manualLayout>
                  <c:x val="-1.6604492061443141E-2"/>
                  <c:y val="-8.42716535433070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42-46BA-9DA6-A25B38A0B961}"/>
                </c:ext>
              </c:extLst>
            </c:dLbl>
            <c:dLbl>
              <c:idx val="1"/>
              <c:layout>
                <c:manualLayout>
                  <c:x val="1.4201949141603202E-2"/>
                  <c:y val="-8.7677165354330712E-3"/>
                </c:manualLayout>
              </c:layout>
              <c:tx>
                <c:rich>
                  <a:bodyPr/>
                  <a:lstStyle/>
                  <a:p>
                    <a:fld id="{ABF5735A-5F5D-4732-93DF-132B0B36EB7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042-46BA-9DA6-A25B38A0B961}"/>
                </c:ext>
              </c:extLst>
            </c:dLbl>
            <c:dLbl>
              <c:idx val="2"/>
              <c:layout>
                <c:manualLayout>
                  <c:x val="8.8582677165354329E-3"/>
                  <c:y val="-1.41678149606299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42-46BA-9DA6-A25B38A0B961}"/>
                </c:ext>
              </c:extLst>
            </c:dLbl>
            <c:dLbl>
              <c:idx val="3"/>
              <c:layout>
                <c:manualLayout>
                  <c:x val="4.1799406221763265E-2"/>
                  <c:y val="-3.18968996062992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42-46BA-9DA6-A25B38A0B961}"/>
                </c:ext>
              </c:extLst>
            </c:dLbl>
            <c:dLbl>
              <c:idx val="4"/>
              <c:layout>
                <c:manualLayout>
                  <c:x val="-1.1776171421195277E-2"/>
                  <c:y val="-4.69913877952755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42-46BA-9DA6-A25B38A0B96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042-46BA-9DA6-A25B38A0B96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who usually work full-time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Male veterans</c:v>
                </c:pt>
                <c:pt idx="1">
                  <c:v>Male nonveterans</c:v>
                </c:pt>
                <c:pt idx="2">
                  <c:v>Women veterans</c:v>
                </c:pt>
                <c:pt idx="3">
                  <c:v>Women nonveterans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0.88</c:v>
                </c:pt>
                <c:pt idx="1">
                  <c:v>0.89</c:v>
                </c:pt>
                <c:pt idx="2">
                  <c:v>0.84</c:v>
                </c:pt>
                <c:pt idx="3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1-4744-986A-C238CE0BD9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180111232"/>
        <c:axId val="181510144"/>
        <c:axId val="0"/>
      </c:bar3DChart>
      <c:catAx>
        <c:axId val="180111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1510144"/>
        <c:crosses val="autoZero"/>
        <c:auto val="1"/>
        <c:lblAlgn val="ctr"/>
        <c:lblOffset val="100"/>
        <c:noMultiLvlLbl val="0"/>
      </c:catAx>
      <c:valAx>
        <c:axId val="181510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8011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>
        <c:manualLayout>
          <c:xMode val="edge"/>
          <c:yMode val="edge"/>
          <c:x val="0.35358570563294978"/>
          <c:y val="2.138049276098552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3846153846151E-2"/>
                  <c:y val="-0.247311827956989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63-4B98-A333-F5C4DED18B3B}"/>
                </c:ext>
              </c:extLst>
            </c:dLbl>
            <c:dLbl>
              <c:idx val="1"/>
              <c:layout>
                <c:manualLayout>
                  <c:x val="1.3942307692307693E-2"/>
                  <c:y val="-0.24818558970451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63-4B98-A333-F5C4DED18B3B}"/>
                </c:ext>
              </c:extLst>
            </c:dLbl>
            <c:dLbl>
              <c:idx val="2"/>
              <c:layout>
                <c:manualLayout>
                  <c:x val="1.5064102564102564E-2"/>
                  <c:y val="-0.23030903395140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63-4B98-A333-F5C4DED18B3B}"/>
                </c:ext>
              </c:extLst>
            </c:dLbl>
            <c:dLbl>
              <c:idx val="3"/>
              <c:layout>
                <c:manualLayout>
                  <c:x val="9.7756410256410256E-3"/>
                  <c:y val="-0.24331301329269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63-4B98-A333-F5C4DED18B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Male veterans</c:v>
                </c:pt>
                <c:pt idx="1">
                  <c:v>Male nonveterans</c:v>
                </c:pt>
                <c:pt idx="2">
                  <c:v>Women veterans</c:v>
                </c:pt>
                <c:pt idx="3">
                  <c:v>Women nonveterans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3.5000000000000003E-2</c:v>
                </c:pt>
                <c:pt idx="1">
                  <c:v>3.7999999999999999E-2</c:v>
                </c:pt>
                <c:pt idx="2">
                  <c:v>0.03</c:v>
                </c:pt>
                <c:pt idx="3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63-4B98-A333-F5C4DED18B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82249728"/>
        <c:axId val="182270208"/>
        <c:axId val="0"/>
      </c:bar3DChart>
      <c:catAx>
        <c:axId val="182249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2270208"/>
        <c:crosses val="autoZero"/>
        <c:auto val="1"/>
        <c:lblAlgn val="ctr"/>
        <c:lblOffset val="100"/>
        <c:noMultiLvlLbl val="0"/>
      </c:catAx>
      <c:valAx>
        <c:axId val="18227020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8224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weeks of unemployment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Women nonveterans</c:v>
                </c:pt>
                <c:pt idx="1">
                  <c:v>Women veterans</c:v>
                </c:pt>
                <c:pt idx="2">
                  <c:v>Male nonveterans</c:v>
                </c:pt>
                <c:pt idx="3">
                  <c:v>Male veterans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22.6</c:v>
                </c:pt>
                <c:pt idx="1">
                  <c:v>28.8</c:v>
                </c:pt>
                <c:pt idx="2">
                  <c:v>23.7</c:v>
                </c:pt>
                <c:pt idx="3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7F-4653-A06C-3D46DD3E96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5663744"/>
        <c:axId val="201487872"/>
      </c:barChart>
      <c:catAx>
        <c:axId val="1956637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201487872"/>
        <c:crosses val="autoZero"/>
        <c:auto val="1"/>
        <c:lblAlgn val="ctr"/>
        <c:lblOffset val="100"/>
        <c:noMultiLvlLbl val="0"/>
      </c:catAx>
      <c:valAx>
        <c:axId val="201487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566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veterans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High school graduates, no college</c:v>
                </c:pt>
                <c:pt idx="1">
                  <c:v>Some college or associate degree</c:v>
                </c:pt>
                <c:pt idx="2">
                  <c:v>College graduates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</c:v>
                </c:pt>
                <c:pt idx="1">
                  <c:v>0.34</c:v>
                </c:pt>
                <c:pt idx="2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4-4FDC-8802-E0F7893ACE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nonveterans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High school graduates, no college</c:v>
                </c:pt>
                <c:pt idx="1">
                  <c:v>Some college or associate degree</c:v>
                </c:pt>
                <c:pt idx="2">
                  <c:v>College graduates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</c:v>
                </c:pt>
                <c:pt idx="1">
                  <c:v>0.26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34-4FDC-8802-E0F7893ACE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Women veterans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High school graduates, no college</c:v>
                </c:pt>
                <c:pt idx="1">
                  <c:v>Some college or associate degree</c:v>
                </c:pt>
                <c:pt idx="2">
                  <c:v>College graduates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0.18</c:v>
                </c:pt>
                <c:pt idx="1">
                  <c:v>0.4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34-4FDC-8802-E0F7893ACE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Women nonveterans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High school graduates, no college</c:v>
                </c:pt>
                <c:pt idx="1">
                  <c:v>Some college or associate degree</c:v>
                </c:pt>
                <c:pt idx="2">
                  <c:v>College graduates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0.28999999999999998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634-4FDC-8802-E0F7893ACE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5665664"/>
        <c:axId val="235954176"/>
      </c:barChart>
      <c:catAx>
        <c:axId val="235665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5954176"/>
        <c:crosses val="autoZero"/>
        <c:auto val="1"/>
        <c:lblAlgn val="ctr"/>
        <c:lblOffset val="100"/>
        <c:noMultiLvlLbl val="0"/>
      </c:catAx>
      <c:valAx>
        <c:axId val="2359541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2356656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veterans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18 to 54, enrolled in school</c:v>
                </c:pt>
                <c:pt idx="1">
                  <c:v>18 to 24, enrolled in school</c:v>
                </c:pt>
                <c:pt idx="2">
                  <c:v>25 to 34, enrolled in school</c:v>
                </c:pt>
                <c:pt idx="3">
                  <c:v>35 to 44, enrolled in school</c:v>
                </c:pt>
                <c:pt idx="4">
                  <c:v>45 to 54, enrolled in school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 formatCode="0.0%">
                  <c:v>7.5999999999999998E-2</c:v>
                </c:pt>
                <c:pt idx="1">
                  <c:v>0.28999999999999998</c:v>
                </c:pt>
                <c:pt idx="2">
                  <c:v>0.14000000000000001</c:v>
                </c:pt>
                <c:pt idx="3" formatCode="0.0%">
                  <c:v>6.3E-2</c:v>
                </c:pt>
                <c:pt idx="4" formatCode="0.0%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F-4009-BC1F-27D2A1CF96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nonveterans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18 to 54, enrolled in school</c:v>
                </c:pt>
                <c:pt idx="1">
                  <c:v>18 to 24, enrolled in school</c:v>
                </c:pt>
                <c:pt idx="2">
                  <c:v>25 to 34, enrolled in school</c:v>
                </c:pt>
                <c:pt idx="3">
                  <c:v>35 to 44, enrolled in school</c:v>
                </c:pt>
                <c:pt idx="4">
                  <c:v>45 to 54, enrolled in school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0.11</c:v>
                </c:pt>
                <c:pt idx="1">
                  <c:v>0.41</c:v>
                </c:pt>
                <c:pt idx="2" formatCode="0.0%">
                  <c:v>7.5999999999999998E-2</c:v>
                </c:pt>
                <c:pt idx="3" formatCode="0.0%">
                  <c:v>2.4E-2</c:v>
                </c:pt>
                <c:pt idx="4" formatCode="0.0%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CF-4009-BC1F-27D2A1CF96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Women veterans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18 to 54, enrolled in school</c:v>
                </c:pt>
                <c:pt idx="1">
                  <c:v>18 to 24, enrolled in school</c:v>
                </c:pt>
                <c:pt idx="2">
                  <c:v>25 to 34, enrolled in school</c:v>
                </c:pt>
                <c:pt idx="3">
                  <c:v>35 to 44, enrolled in school</c:v>
                </c:pt>
                <c:pt idx="4">
                  <c:v>45 to 54, enrolled in school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0.12</c:v>
                </c:pt>
                <c:pt idx="1">
                  <c:v>0.48</c:v>
                </c:pt>
                <c:pt idx="2">
                  <c:v>0.19</c:v>
                </c:pt>
                <c:pt idx="3" formatCode="0.0%">
                  <c:v>9.7000000000000003E-2</c:v>
                </c:pt>
                <c:pt idx="4" formatCode="0.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CF-4009-BC1F-27D2A1CF96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Women nonveterans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18 to 54, enrolled in school</c:v>
                </c:pt>
                <c:pt idx="1">
                  <c:v>18 to 24, enrolled in school</c:v>
                </c:pt>
                <c:pt idx="2">
                  <c:v>25 to 34, enrolled in school</c:v>
                </c:pt>
                <c:pt idx="3">
                  <c:v>35 to 44, enrolled in school</c:v>
                </c:pt>
                <c:pt idx="4">
                  <c:v>45 to 54, enrolled in school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0.13</c:v>
                </c:pt>
                <c:pt idx="1">
                  <c:v>0.46</c:v>
                </c:pt>
                <c:pt idx="2" formatCode="0.0%">
                  <c:v>9.6000000000000002E-2</c:v>
                </c:pt>
                <c:pt idx="3" formatCode="0.0%">
                  <c:v>3.9E-2</c:v>
                </c:pt>
                <c:pt idx="4" formatCode="0.0%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CF-4009-BC1F-27D2A1CF96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1304448"/>
        <c:axId val="511399424"/>
      </c:barChart>
      <c:catAx>
        <c:axId val="511304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11399424"/>
        <c:crosses val="autoZero"/>
        <c:auto val="1"/>
        <c:lblAlgn val="ctr"/>
        <c:lblOffset val="100"/>
        <c:noMultiLvlLbl val="0"/>
      </c:catAx>
      <c:valAx>
        <c:axId val="51139942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511304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enrolled in school who are in the labor force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enrolled in school who are in the labor force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3332E-2"/>
                  <c:y val="-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AA-4A4B-9EAC-3D66E9C885DE}"/>
                </c:ext>
              </c:extLst>
            </c:dLbl>
            <c:dLbl>
              <c:idx val="1"/>
              <c:layout>
                <c:manualLayout>
                  <c:x val="8.3333333333333332E-3"/>
                  <c:y val="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AA-4A4B-9EAC-3D66E9C885DE}"/>
                </c:ext>
              </c:extLst>
            </c:dLbl>
            <c:dLbl>
              <c:idx val="2"/>
              <c:layout>
                <c:manualLayout>
                  <c:x val="1.6666666666666743E-2"/>
                  <c:y val="-1.25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AA-4A4B-9EAC-3D66E9C885DE}"/>
                </c:ext>
              </c:extLst>
            </c:dLbl>
            <c:dLbl>
              <c:idx val="3"/>
              <c:layout>
                <c:manualLayout>
                  <c:x val="1.6666666666666666E-2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AA-4A4B-9EAC-3D66E9C885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Male veterans</c:v>
                </c:pt>
                <c:pt idx="1">
                  <c:v>Male nonveterans</c:v>
                </c:pt>
                <c:pt idx="2">
                  <c:v>Women veterans</c:v>
                </c:pt>
                <c:pt idx="3">
                  <c:v>Women nonveterans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0.64</c:v>
                </c:pt>
                <c:pt idx="1">
                  <c:v>0.47</c:v>
                </c:pt>
                <c:pt idx="2">
                  <c:v>0.57999999999999996</c:v>
                </c:pt>
                <c:pt idx="3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AA-4A4B-9EAC-3D66E9C885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558464384"/>
        <c:axId val="558570496"/>
        <c:axId val="0"/>
      </c:bar3DChart>
      <c:catAx>
        <c:axId val="5584643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58570496"/>
        <c:crosses val="autoZero"/>
        <c:auto val="1"/>
        <c:lblAlgn val="ctr"/>
        <c:lblOffset val="100"/>
        <c:noMultiLvlLbl val="0"/>
      </c:catAx>
      <c:valAx>
        <c:axId val="5585704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5846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 of unemployed and</a:t>
            </a:r>
            <a:r>
              <a:rPr lang="en-US" baseline="0" dirty="0"/>
              <a:t> </a:t>
            </a:r>
            <a:r>
              <a:rPr lang="en-US" dirty="0"/>
              <a:t>enrolled in school </a:t>
            </a:r>
          </a:p>
          <a:p>
            <a:pPr>
              <a:defRPr/>
            </a:pPr>
            <a:r>
              <a:rPr lang="en-US" dirty="0"/>
              <a:t>who are seeking full-time work (compared to part-time)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unemployed enrolled in school who are seeking full-time work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-4.3749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23-455D-920B-1047C8A9E039}"/>
                </c:ext>
              </c:extLst>
            </c:dLbl>
            <c:dLbl>
              <c:idx val="1"/>
              <c:layout>
                <c:manualLayout>
                  <c:x val="1.3888888888888888E-2"/>
                  <c:y val="-3.4375246062992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3-455D-920B-1047C8A9E039}"/>
                </c:ext>
              </c:extLst>
            </c:dLbl>
            <c:dLbl>
              <c:idx val="2"/>
              <c:layout>
                <c:manualLayout>
                  <c:x val="1.3888888888888888E-2"/>
                  <c:y val="-2.8125000000000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23-455D-920B-1047C8A9E039}"/>
                </c:ext>
              </c:extLst>
            </c:dLbl>
            <c:dLbl>
              <c:idx val="3"/>
              <c:layout>
                <c:manualLayout>
                  <c:x val="1.3888888888888888E-2"/>
                  <c:y val="-3.437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23-455D-920B-1047C8A9E0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Male veterans</c:v>
                </c:pt>
                <c:pt idx="1">
                  <c:v>Male nonveterans</c:v>
                </c:pt>
                <c:pt idx="2">
                  <c:v>Women veterans</c:v>
                </c:pt>
                <c:pt idx="3">
                  <c:v>Women nonveterans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0.71</c:v>
                </c:pt>
                <c:pt idx="1">
                  <c:v>0.47</c:v>
                </c:pt>
                <c:pt idx="2">
                  <c:v>0.5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23-455D-920B-1047C8A9E0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88976896"/>
        <c:axId val="590057472"/>
        <c:axId val="0"/>
      </c:bar3DChart>
      <c:catAx>
        <c:axId val="588976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90057472"/>
        <c:crosses val="autoZero"/>
        <c:auto val="1"/>
        <c:lblAlgn val="ctr"/>
        <c:lblOffset val="100"/>
        <c:noMultiLvlLbl val="0"/>
      </c:catAx>
      <c:valAx>
        <c:axId val="59005747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58897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Unemployment Rates</a:t>
            </a:r>
          </a:p>
        </c:rich>
      </c:tx>
      <c:layout>
        <c:manualLayout>
          <c:xMode val="edge"/>
          <c:yMode val="edge"/>
          <c:x val="0.34545141926703604"/>
          <c:y val="4.2492917847025496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veterans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296296296296294E-3"/>
                  <c:y val="-1.062322946175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81-4915-95EA-84CF2F3F3F7A}"/>
                </c:ext>
              </c:extLst>
            </c:dLbl>
            <c:dLbl>
              <c:idx val="1"/>
              <c:layout>
                <c:manualLayout>
                  <c:x val="9.2592592592592032E-3"/>
                  <c:y val="-1.770538243626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81-4915-95EA-84CF2F3F3F7A}"/>
                </c:ext>
              </c:extLst>
            </c:dLbl>
            <c:dLbl>
              <c:idx val="2"/>
              <c:layout>
                <c:manualLayout>
                  <c:x val="6.1728395061728392E-3"/>
                  <c:y val="-1.770538243626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81-4915-95EA-84CF2F3F3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54 years, enrolled in school</c:v>
                </c:pt>
                <c:pt idx="1">
                  <c:v>18 to 54 years, not enrolled in school</c:v>
                </c:pt>
                <c:pt idx="2">
                  <c:v>55 years and over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6.4000000000000001E-2</c:v>
                </c:pt>
                <c:pt idx="1">
                  <c:v>3.4000000000000002E-2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81-4915-95EA-84CF2F3F3F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 nonveterans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1.770538243626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81-4915-95EA-84CF2F3F3F7A}"/>
                </c:ext>
              </c:extLst>
            </c:dLbl>
            <c:dLbl>
              <c:idx val="1"/>
              <c:layout>
                <c:manualLayout>
                  <c:x val="9.2592592592592587E-3"/>
                  <c:y val="-7.082431799424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81-4915-95EA-84CF2F3F3F7A}"/>
                </c:ext>
              </c:extLst>
            </c:dLbl>
            <c:dLbl>
              <c:idx val="2"/>
              <c:layout>
                <c:manualLayout>
                  <c:x val="7.716049382716049E-3"/>
                  <c:y val="-7.0821529745041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81-4915-95EA-84CF2F3F3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54 years, enrolled in school</c:v>
                </c:pt>
                <c:pt idx="1">
                  <c:v>18 to 54 years, not enrolled in school</c:v>
                </c:pt>
                <c:pt idx="2">
                  <c:v>55 years and over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0.06</c:v>
                </c:pt>
                <c:pt idx="1">
                  <c:v>3.9E-2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D81-4915-95EA-84CF2F3F3F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Women veterans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888E-2"/>
                  <c:y val="-1.062322946175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81-4915-95EA-84CF2F3F3F7A}"/>
                </c:ext>
              </c:extLst>
            </c:dLbl>
            <c:dLbl>
              <c:idx val="1"/>
              <c:layout>
                <c:manualLayout>
                  <c:x val="1.0802347623213766E-2"/>
                  <c:y val="-1.062322946175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81-4915-95EA-84CF2F3F3F7A}"/>
                </c:ext>
              </c:extLst>
            </c:dLbl>
            <c:dLbl>
              <c:idx val="2"/>
              <c:layout>
                <c:manualLayout>
                  <c:x val="1.2345679012345678E-2"/>
                  <c:y val="-1.7705661261180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81-4915-95EA-84CF2F3F3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54 years, enrolled in school</c:v>
                </c:pt>
                <c:pt idx="1">
                  <c:v>18 to 54 years, not enrolled in school</c:v>
                </c:pt>
                <c:pt idx="2">
                  <c:v>55 years and over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5.8000000000000003E-2</c:v>
                </c:pt>
                <c:pt idx="1">
                  <c:v>2.8000000000000001E-2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D81-4915-95EA-84CF2F3F3F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Women nonveterans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592592592592587E-3"/>
                  <c:y val="-3.5410764872521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81-4915-95EA-84CF2F3F3F7A}"/>
                </c:ext>
              </c:extLst>
            </c:dLbl>
            <c:dLbl>
              <c:idx val="1"/>
              <c:layout>
                <c:manualLayout>
                  <c:x val="1.3888888888888888E-2"/>
                  <c:y val="-1.062322946175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81-4915-95EA-84CF2F3F3F7A}"/>
                </c:ext>
              </c:extLst>
            </c:dLbl>
            <c:dLbl>
              <c:idx val="2"/>
              <c:layout>
                <c:manualLayout>
                  <c:x val="9.2592592592592587E-3"/>
                  <c:y val="-1.0623229461756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81-4915-95EA-84CF2F3F3F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18 to 54 years, enrolled in school</c:v>
                </c:pt>
                <c:pt idx="1">
                  <c:v>18 to 54 years, not enrolled in school</c:v>
                </c:pt>
                <c:pt idx="2">
                  <c:v>55 years and over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0.05</c:v>
                </c:pt>
                <c:pt idx="1">
                  <c:v>3.9E-2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D81-4915-95EA-84CF2F3F3F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307648"/>
        <c:axId val="33329920"/>
        <c:axId val="0"/>
      </c:bar3DChart>
      <c:catAx>
        <c:axId val="33307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329920"/>
        <c:crosses val="autoZero"/>
        <c:auto val="1"/>
        <c:lblAlgn val="ctr"/>
        <c:lblOffset val="100"/>
        <c:noMultiLvlLbl val="0"/>
      </c:catAx>
      <c:valAx>
        <c:axId val="33329920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333076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D803E-D041-4AE3-86D5-05451E595373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6A1AB-81EC-415F-B0F0-AAB0E041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2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A5DD-69B6-4DEB-A007-F797D31BC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36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17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33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33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33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4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A5DD-69B6-4DEB-A007-F797D31BC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32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A5DD-69B6-4DEB-A007-F797D31BC9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32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A5DD-69B6-4DEB-A007-F797D31BC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9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4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5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6A1AB-81EC-415F-B0F0-AAB0E041C4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9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1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4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3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3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5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6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2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9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231A7-DD40-4B7F-8DF6-6808CFBBAF32}" type="datetimeFigureOut">
              <a:rPr lang="en-US" smtClean="0"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DDF49-33DE-46C4-BEAE-6A461012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1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cid:image001.jpg@01D2885A.C560DF2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descr="decorative rectangle"/>
          <p:cNvGrpSpPr/>
          <p:nvPr/>
        </p:nvGrpSpPr>
        <p:grpSpPr>
          <a:xfrm>
            <a:off x="373062" y="0"/>
            <a:ext cx="8618538" cy="1745405"/>
            <a:chOff x="525462" y="0"/>
            <a:chExt cx="8618538" cy="1745405"/>
          </a:xfrm>
        </p:grpSpPr>
        <p:sp>
          <p:nvSpPr>
            <p:cNvPr id="5" name="Rectangle 4" descr="Decorative square"/>
            <p:cNvSpPr/>
            <p:nvPr/>
          </p:nvSpPr>
          <p:spPr>
            <a:xfrm>
              <a:off x="8153400" y="0"/>
              <a:ext cx="990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Content Placeholder 3" descr="Veterans' Employment and Training Service&#10;United States Department of Labo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/>
            <a:stretch/>
          </p:blipFill>
          <p:spPr bwMode="auto">
            <a:xfrm>
              <a:off x="1905000" y="247650"/>
              <a:ext cx="5321300" cy="134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Silouette of a woman in a military uniform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-2" r="-5859"/>
            <a:stretch>
              <a:fillRect/>
            </a:stretch>
          </p:blipFill>
          <p:spPr bwMode="auto">
            <a:xfrm>
              <a:off x="7723801" y="189577"/>
              <a:ext cx="533413" cy="1535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Silouette of a woman in a business suit, facing right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1651" t="4702" r="21095" b="3332"/>
            <a:stretch/>
          </p:blipFill>
          <p:spPr bwMode="auto">
            <a:xfrm>
              <a:off x="8264946" y="152401"/>
              <a:ext cx="355594" cy="1593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Silouette of a woman in a business suit, facing left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1651" t="3333" r="21826" b="4702"/>
            <a:stretch/>
          </p:blipFill>
          <p:spPr bwMode="auto">
            <a:xfrm flipH="1">
              <a:off x="7380467" y="152400"/>
              <a:ext cx="351049" cy="1593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1905000" y="1101725"/>
              <a:ext cx="6781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i="1" dirty="0">
                  <a:solidFill>
                    <a:srgbClr val="CC0000"/>
                  </a:solidFill>
                  <a:latin typeface="+mj-lt"/>
                </a:rPr>
                <a:t>Women Veterans</a:t>
              </a:r>
            </a:p>
          </p:txBody>
        </p:sp>
        <p:pic>
          <p:nvPicPr>
            <p:cNvPr id="17" name="Picture 16" descr="Department of Labor Logo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62" y="296863"/>
              <a:ext cx="1379537" cy="1379537"/>
            </a:xfrm>
            <a:prstGeom prst="rect">
              <a:avLst/>
            </a:prstGeom>
          </p:spPr>
        </p:pic>
      </p:grpSp>
      <p:sp>
        <p:nvSpPr>
          <p:cNvPr id="15" name="TextBox 11" title="Decorative rectangle"/>
          <p:cNvSpPr txBox="1">
            <a:spLocks noChangeArrowheads="1"/>
          </p:cNvSpPr>
          <p:nvPr/>
        </p:nvSpPr>
        <p:spPr bwMode="auto">
          <a:xfrm>
            <a:off x="0" y="6474190"/>
            <a:ext cx="9144000" cy="400050"/>
          </a:xfrm>
          <a:prstGeom prst="rect">
            <a:avLst/>
          </a:prstGeom>
          <a:solidFill>
            <a:srgbClr val="002F8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</a:rPr>
              <a:t>Dr. Nancy A. Glowacki – </a:t>
            </a:r>
            <a:r>
              <a:rPr lang="en-US" altLang="en-US" sz="2000" b="1" u="sng" dirty="0">
                <a:solidFill>
                  <a:schemeClr val="bg1"/>
                </a:solidFill>
                <a:latin typeface="Calibri" pitchFamily="34" charset="0"/>
              </a:rPr>
              <a:t>glowacki.nancy.a@dol.gov</a:t>
            </a:r>
            <a:r>
              <a:rPr lang="en-US" altLang="en-US" sz="2000" b="1" dirty="0">
                <a:solidFill>
                  <a:schemeClr val="bg1"/>
                </a:solidFill>
                <a:latin typeface="Calibri" pitchFamily="34" charset="0"/>
              </a:rPr>
              <a:t> – 202-693-4712 </a:t>
            </a:r>
          </a:p>
        </p:txBody>
      </p:sp>
      <p:sp>
        <p:nvSpPr>
          <p:cNvPr id="7" name="Rectangle 6" descr="Decorative rectangle"/>
          <p:cNvSpPr/>
          <p:nvPr/>
        </p:nvSpPr>
        <p:spPr>
          <a:xfrm>
            <a:off x="-152400" y="2133600"/>
            <a:ext cx="9448800" cy="3657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34067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2018 Employment, Unemployment, and Education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Findings from 2018 Annual Averages, Current Population Survey </a:t>
            </a:r>
            <a:br>
              <a:rPr lang="en-US" sz="2700" dirty="0"/>
            </a:b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7612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0"/>
    </mc:Choice>
    <mc:Fallback xmlns="">
      <p:transition spd="slow" advTm="12620"/>
    </mc:Fallback>
  </mc:AlternateContent>
  <p:extLst>
    <p:ext uri="{E180D4A7-C9FB-4DFB-919C-405C955672EB}">
      <p14:showEvtLst xmlns:p14="http://schemas.microsoft.com/office/powerpoint/2010/main">
        <p14:playEvt time="14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Decorative rectangle"/>
          <p:cNvSpPr/>
          <p:nvPr/>
        </p:nvSpPr>
        <p:spPr>
          <a:xfrm>
            <a:off x="3056" y="6096000"/>
            <a:ext cx="91440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descr="Decorative rectangle"/>
          <p:cNvSpPr/>
          <p:nvPr/>
        </p:nvSpPr>
        <p:spPr>
          <a:xfrm>
            <a:off x="-6381" y="-5853"/>
            <a:ext cx="9144000" cy="18932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114300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Among 18-54 year olds enrolled in school, veterans are more likely than nonveterans to be in the labor force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cxnSp>
        <p:nvCxnSpPr>
          <p:cNvPr id="11" name="Straight Connector 10" descr="decorative line"/>
          <p:cNvCxnSpPr/>
          <p:nvPr/>
        </p:nvCxnSpPr>
        <p:spPr>
          <a:xfrm>
            <a:off x="0" y="188741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decorative line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 descr="In the middle of the slide is a chart showing the percent of people enrolled in school who are in the labor force as 64% for male veterans, 47% for male nonveterans, 58% for women veterans, and 54% for women nonveterans.&#10;" title="Percent enrolled in school who are in the labor force"/>
          <p:cNvGraphicFramePr/>
          <p:nvPr>
            <p:extLst>
              <p:ext uri="{D42A27DB-BD31-4B8C-83A1-F6EECF244321}">
                <p14:modId xmlns:p14="http://schemas.microsoft.com/office/powerpoint/2010/main" val="2018833381"/>
              </p:ext>
            </p:extLst>
          </p:nvPr>
        </p:nvGraphicFramePr>
        <p:xfrm>
          <a:off x="457200" y="19558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5509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U.S. Department of Labor, Bureau of Labor Statistics, 2018 Current Population Survey, Annual Averages, Unpublished Tables (Calculations done within VETS)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1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70"/>
    </mc:Choice>
    <mc:Fallback xmlns="">
      <p:transition spd="slow" advTm="203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Decorative rectangle"/>
          <p:cNvSpPr/>
          <p:nvPr/>
        </p:nvSpPr>
        <p:spPr>
          <a:xfrm>
            <a:off x="3056" y="6172200"/>
            <a:ext cx="91440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Decorative rectangle"/>
          <p:cNvSpPr/>
          <p:nvPr/>
        </p:nvSpPr>
        <p:spPr>
          <a:xfrm>
            <a:off x="-6381" y="-5853"/>
            <a:ext cx="9144000" cy="20456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Among 18-54 year olds enrolled in school and seeking employment, veterans are more likely than nonveterans to be seeking full-time work (compared to part-time work)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cxnSp>
        <p:nvCxnSpPr>
          <p:cNvPr id="11" name="Straight Connector 10" descr="decorative line"/>
          <p:cNvCxnSpPr/>
          <p:nvPr/>
        </p:nvCxnSpPr>
        <p:spPr>
          <a:xfrm>
            <a:off x="0" y="203981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decorative line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 descr="In the middle of the slide is a chart showing the percent of people who are unemployed and enrolled in school who are seeking full-time work as compared to part-time work as 71% for male veterans, 47% for male nonveterans, 50% for women veterans, and 44% for women nonveterans.&#10;" title="Percent seeking full-time work"/>
          <p:cNvGraphicFramePr/>
          <p:nvPr>
            <p:extLst>
              <p:ext uri="{D42A27DB-BD31-4B8C-83A1-F6EECF244321}">
                <p14:modId xmlns:p14="http://schemas.microsoft.com/office/powerpoint/2010/main" val="3565085016"/>
              </p:ext>
            </p:extLst>
          </p:nvPr>
        </p:nvGraphicFramePr>
        <p:xfrm>
          <a:off x="457200" y="20574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5509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U.S. Department of Labor, Bureau of Labor Statistics, 2018 Current Population Survey, Annual Averages, Unpublished Tables (Calculations done within VETS)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0"/>
    </mc:Choice>
    <mc:Fallback xmlns="">
      <p:transition spd="slow" advTm="2079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 descr="Decorative rectangle"/>
          <p:cNvSpPr/>
          <p:nvPr/>
        </p:nvSpPr>
        <p:spPr>
          <a:xfrm>
            <a:off x="-152400" y="2133600"/>
            <a:ext cx="9448800" cy="3657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0" y="3200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Unemployment Rates</a:t>
            </a:r>
            <a:endParaRPr lang="en-US" sz="27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Unemployment Rates</a:t>
            </a:r>
          </a:p>
        </p:txBody>
      </p:sp>
    </p:spTree>
    <p:extLst>
      <p:ext uri="{BB962C8B-B14F-4D97-AF65-F5344CB8AC3E}">
        <p14:creationId xmlns:p14="http://schemas.microsoft.com/office/powerpoint/2010/main" val="322188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20"/>
    </mc:Choice>
    <mc:Fallback xmlns="">
      <p:transition spd="slow" advTm="882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 descr="Text identifying three subpopulations of 18 to 54 years, enrolled in school; 18 to 54 years, not enrolled in school; and 55 years and over." title="Three subpopulations"/>
          <p:cNvGraphicFramePr/>
          <p:nvPr>
            <p:extLst>
              <p:ext uri="{D42A27DB-BD31-4B8C-83A1-F6EECF244321}">
                <p14:modId xmlns:p14="http://schemas.microsoft.com/office/powerpoint/2010/main" val="2353639812"/>
              </p:ext>
            </p:extLst>
          </p:nvPr>
        </p:nvGraphicFramePr>
        <p:xfrm>
          <a:off x="457200" y="1219200"/>
          <a:ext cx="8229600" cy="358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 descr="Decorative rectangle"/>
          <p:cNvSpPr/>
          <p:nvPr/>
        </p:nvSpPr>
        <p:spPr>
          <a:xfrm>
            <a:off x="3056" y="4724400"/>
            <a:ext cx="9144000" cy="213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Decorative rectangle"/>
          <p:cNvSpPr/>
          <p:nvPr/>
        </p:nvSpPr>
        <p:spPr>
          <a:xfrm>
            <a:off x="7474" y="-5853"/>
            <a:ext cx="9144000" cy="1359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 descr="decorative line"/>
          <p:cNvCxnSpPr/>
          <p:nvPr/>
        </p:nvCxnSpPr>
        <p:spPr>
          <a:xfrm>
            <a:off x="0" y="135401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decorative line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 descr="decorative rectangle" title="decorative rectangle"/>
          <p:cNvSpPr/>
          <p:nvPr/>
        </p:nvSpPr>
        <p:spPr>
          <a:xfrm>
            <a:off x="990600" y="1752600"/>
            <a:ext cx="7467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5509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U.S. Department of Labor, Bureau of Labor Statistics, 2018 Current Population Survey, Annual Averages, Unpublished Tables (Calculations done within VETS)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Unemployment Rates, continued</a:t>
            </a:r>
          </a:p>
        </p:txBody>
      </p:sp>
    </p:spTree>
    <p:extLst>
      <p:ext uri="{BB962C8B-B14F-4D97-AF65-F5344CB8AC3E}">
        <p14:creationId xmlns:p14="http://schemas.microsoft.com/office/powerpoint/2010/main" val="17397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40"/>
    </mc:Choice>
    <mc:Fallback xmlns="">
      <p:transition spd="slow" advTm="1764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Decorative rectangle"/>
          <p:cNvSpPr/>
          <p:nvPr/>
        </p:nvSpPr>
        <p:spPr>
          <a:xfrm>
            <a:off x="3056" y="4724400"/>
            <a:ext cx="9144000" cy="213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Decorative rectangle"/>
          <p:cNvSpPr/>
          <p:nvPr/>
        </p:nvSpPr>
        <p:spPr>
          <a:xfrm>
            <a:off x="-6381" y="-5853"/>
            <a:ext cx="9144000" cy="1359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b="1" dirty="0"/>
              <a:t>The highest unemployment rates are among 18-54 year olds enrolled in school 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cxnSp>
        <p:nvCxnSpPr>
          <p:cNvPr id="11" name="Straight Connector 10" descr="decorative line"/>
          <p:cNvCxnSpPr/>
          <p:nvPr/>
        </p:nvCxnSpPr>
        <p:spPr>
          <a:xfrm>
            <a:off x="0" y="135401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decorative line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 descr="In the middle of the slide is a chart showing the unemployment rates of 18 to 54 year olds enrolled in school as 6.4% for male veterans, 6% for male nonveterans, 5.8% for women veterans, and 5% for women nonveterans; the unemployment rates for 18 to 54 year olds not enrolled in school as 3.4% for male veterans, 3.9% for male nonveterans, 2.8% for women veterans, and 3.9% for women nonveterans; and the unemployment rates for people 55 years old and older as 3.4% for male veterans, 3% for male nonveterans, 2.9% for women veterans, and 2.9% for women nonveterans.&#10;" title="Unemployment Rates"/>
          <p:cNvGraphicFramePr/>
          <p:nvPr>
            <p:extLst>
              <p:ext uri="{D42A27DB-BD31-4B8C-83A1-F6EECF244321}">
                <p14:modId xmlns:p14="http://schemas.microsoft.com/office/powerpoint/2010/main" val="3555114064"/>
              </p:ext>
            </p:extLst>
          </p:nvPr>
        </p:nvGraphicFramePr>
        <p:xfrm>
          <a:off x="457200" y="1219200"/>
          <a:ext cx="8229600" cy="3586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5509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U.S. Department of Labor, Bureau of Labor Statistics, 2018 Current Population Survey, Annual Averages, Unpublished Tables (Calculations done within VETS)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6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0"/>
    </mc:Choice>
    <mc:Fallback xmlns="">
      <p:transition spd="slow" advTm="1449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Decorative rectangle"/>
          <p:cNvSpPr/>
          <p:nvPr/>
        </p:nvSpPr>
        <p:spPr>
          <a:xfrm>
            <a:off x="3056" y="5515152"/>
            <a:ext cx="9144000" cy="13428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Decorative rectangle"/>
          <p:cNvSpPr/>
          <p:nvPr/>
        </p:nvSpPr>
        <p:spPr>
          <a:xfrm>
            <a:off x="-6381" y="-5853"/>
            <a:ext cx="9144000" cy="1359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cxnSp>
        <p:nvCxnSpPr>
          <p:cNvPr id="11" name="Straight Connector 10" descr="decorative line"/>
          <p:cNvCxnSpPr/>
          <p:nvPr/>
        </p:nvCxnSpPr>
        <p:spPr>
          <a:xfrm>
            <a:off x="0" y="135401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decorative line"/>
          <p:cNvCxnSpPr/>
          <p:nvPr/>
        </p:nvCxnSpPr>
        <p:spPr>
          <a:xfrm>
            <a:off x="0" y="550742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65509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U.S. Department of Labor, Bureau of Labor Statistics, 2018 Current Population Survey, Annual Averages, Unpublished Tables (Calculations done within VETS)</a:t>
            </a:r>
            <a:endParaRPr lang="en-US" dirty="0"/>
          </a:p>
        </p:txBody>
      </p:sp>
      <p:grpSp>
        <p:nvGrpSpPr>
          <p:cNvPr id="3" name="Group 2" descr="In the middle of the slide are two pie charts. The first shows that among unemployed veterans 18 to 54 years old and enrolled in school 23% are female and 77% are male. The second shows that among all unemployed veterans 10% are female and 90% are male.&#10;" title="Percent female"/>
          <p:cNvGrpSpPr/>
          <p:nvPr/>
        </p:nvGrpSpPr>
        <p:grpSpPr>
          <a:xfrm>
            <a:off x="533400" y="1409408"/>
            <a:ext cx="8305800" cy="4098011"/>
            <a:chOff x="533400" y="1409408"/>
            <a:chExt cx="8305800" cy="4098011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887818480"/>
                </p:ext>
              </p:extLst>
            </p:nvPr>
          </p:nvGraphicFramePr>
          <p:xfrm>
            <a:off x="533400" y="1443419"/>
            <a:ext cx="46482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Chart 12"/>
            <p:cNvGraphicFramePr/>
            <p:nvPr>
              <p:extLst>
                <p:ext uri="{D42A27DB-BD31-4B8C-83A1-F6EECF244321}">
                  <p14:modId xmlns:p14="http://schemas.microsoft.com/office/powerpoint/2010/main" val="1806789412"/>
                </p:ext>
              </p:extLst>
            </p:nvPr>
          </p:nvGraphicFramePr>
          <p:xfrm>
            <a:off x="4191000" y="1409408"/>
            <a:ext cx="46482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15" name="Title 1"/>
          <p:cNvSpPr txBox="1">
            <a:spLocks/>
          </p:cNvSpPr>
          <p:nvPr/>
        </p:nvSpPr>
        <p:spPr>
          <a:xfrm>
            <a:off x="228600" y="30480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800" b="1" dirty="0"/>
              <a:t>In 2018 there were 22,000 unemployed 18-54 year old veterans enrolled in school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-7776" y="5527775"/>
            <a:ext cx="9144000" cy="639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Among these, 23% (5,000) were women veterans</a:t>
            </a:r>
          </a:p>
        </p:txBody>
      </p:sp>
    </p:spTree>
    <p:extLst>
      <p:ext uri="{BB962C8B-B14F-4D97-AF65-F5344CB8AC3E}">
        <p14:creationId xmlns:p14="http://schemas.microsoft.com/office/powerpoint/2010/main" val="17941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0"/>
    </mc:Choice>
    <mc:Fallback xmlns="">
      <p:transition spd="slow" advTm="2982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DOL VETS Women Veteran webpage</a:t>
            </a:r>
          </a:p>
        </p:txBody>
      </p:sp>
      <p:grpSp>
        <p:nvGrpSpPr>
          <p:cNvPr id="9" name="Group 8" descr="decorative rectangle&#10;"/>
          <p:cNvGrpSpPr/>
          <p:nvPr/>
        </p:nvGrpSpPr>
        <p:grpSpPr>
          <a:xfrm>
            <a:off x="525462" y="0"/>
            <a:ext cx="8618538" cy="1745405"/>
            <a:chOff x="525462" y="0"/>
            <a:chExt cx="8618538" cy="1745405"/>
          </a:xfrm>
        </p:grpSpPr>
        <p:sp>
          <p:nvSpPr>
            <p:cNvPr id="11" name="Rectangle 10"/>
            <p:cNvSpPr/>
            <p:nvPr/>
          </p:nvSpPr>
          <p:spPr>
            <a:xfrm>
              <a:off x="8153400" y="0"/>
              <a:ext cx="990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Content Placeholder 3" descr="Veterans' Employment and Training Service, United States Department of Labo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/>
            <a:stretch/>
          </p:blipFill>
          <p:spPr bwMode="auto">
            <a:xfrm>
              <a:off x="1905000" y="247650"/>
              <a:ext cx="5321300" cy="134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Silouette of a woman in a military uniform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-2" r="-5859"/>
            <a:stretch>
              <a:fillRect/>
            </a:stretch>
          </p:blipFill>
          <p:spPr bwMode="auto">
            <a:xfrm>
              <a:off x="7723801" y="189577"/>
              <a:ext cx="533413" cy="1535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Silouette of a woman in a business suit, facing right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1651" t="4702" r="21095" b="3332"/>
            <a:stretch/>
          </p:blipFill>
          <p:spPr bwMode="auto">
            <a:xfrm>
              <a:off x="8264946" y="152401"/>
              <a:ext cx="355594" cy="1593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Silouette of a woman in a business suit, facing left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1651" t="3333" r="21826" b="4702"/>
            <a:stretch/>
          </p:blipFill>
          <p:spPr bwMode="auto">
            <a:xfrm flipH="1">
              <a:off x="7380467" y="152400"/>
              <a:ext cx="351049" cy="1593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905000" y="1101725"/>
              <a:ext cx="6781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i="1" dirty="0">
                  <a:solidFill>
                    <a:srgbClr val="CC0000"/>
                  </a:solidFill>
                  <a:latin typeface="+mj-lt"/>
                </a:rPr>
                <a:t>Women Veterans</a:t>
              </a:r>
            </a:p>
          </p:txBody>
        </p:sp>
        <p:pic>
          <p:nvPicPr>
            <p:cNvPr id="17" name="Picture 16" descr="The Department of Labor logo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62" y="296863"/>
              <a:ext cx="1379537" cy="1379537"/>
            </a:xfrm>
            <a:prstGeom prst="rect">
              <a:avLst/>
            </a:prstGeom>
          </p:spPr>
        </p:pic>
      </p:grp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0" y="6474190"/>
            <a:ext cx="9144000" cy="400050"/>
          </a:xfrm>
          <a:prstGeom prst="rect">
            <a:avLst/>
          </a:prstGeom>
          <a:solidFill>
            <a:srgbClr val="002F8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alibri" pitchFamily="34" charset="0"/>
              </a:rPr>
              <a:t>www.dol.gov/vets/womenveterans</a:t>
            </a:r>
          </a:p>
        </p:txBody>
      </p:sp>
      <p:pic>
        <p:nvPicPr>
          <p:cNvPr id="1026" name="Picture 2" descr="Screenshot of the Department of Labor, Veterans' Employment and Training Service, Women Veterans webpag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5" t="6771" r="16329" b="71610"/>
          <a:stretch/>
        </p:blipFill>
        <p:spPr bwMode="auto">
          <a:xfrm>
            <a:off x="39703" y="2009358"/>
            <a:ext cx="8518142" cy="149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raphic of the Employment Assistance for Women Veterans webina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31663" r="62206" b="36969"/>
          <a:stretch/>
        </p:blipFill>
        <p:spPr bwMode="auto">
          <a:xfrm>
            <a:off x="0" y="3638908"/>
            <a:ext cx="3585882" cy="27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Graphic showing that the Employment Assistance for Women Veterans webinar is available in video, slide presentation, or transcript formats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2" t="31663" r="22876" b="59425"/>
          <a:stretch/>
        </p:blipFill>
        <p:spPr bwMode="auto">
          <a:xfrm>
            <a:off x="3505200" y="4495800"/>
            <a:ext cx="5127812" cy="65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80"/>
    </mc:Choice>
    <mc:Fallback xmlns="">
      <p:transition spd="slow" advTm="2688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Closing Slide</a:t>
            </a:r>
          </a:p>
        </p:txBody>
      </p:sp>
      <p:grpSp>
        <p:nvGrpSpPr>
          <p:cNvPr id="9" name="Group 8" descr="decorative rectangle"/>
          <p:cNvGrpSpPr/>
          <p:nvPr/>
        </p:nvGrpSpPr>
        <p:grpSpPr>
          <a:xfrm>
            <a:off x="525462" y="0"/>
            <a:ext cx="8618538" cy="1745405"/>
            <a:chOff x="525462" y="0"/>
            <a:chExt cx="8618538" cy="1745405"/>
          </a:xfrm>
        </p:grpSpPr>
        <p:sp>
          <p:nvSpPr>
            <p:cNvPr id="11" name="Rectangle 10"/>
            <p:cNvSpPr/>
            <p:nvPr/>
          </p:nvSpPr>
          <p:spPr>
            <a:xfrm>
              <a:off x="8153400" y="0"/>
              <a:ext cx="990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Content Placeholder 3" descr="Veterans' Employment and Training Service, United States Department of Labor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7"/>
            <a:stretch/>
          </p:blipFill>
          <p:spPr bwMode="auto">
            <a:xfrm>
              <a:off x="1905000" y="247650"/>
              <a:ext cx="5321300" cy="134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Silouette of a woman in a military uniform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-2" r="-5859"/>
            <a:stretch>
              <a:fillRect/>
            </a:stretch>
          </p:blipFill>
          <p:spPr bwMode="auto">
            <a:xfrm>
              <a:off x="7723801" y="189577"/>
              <a:ext cx="533413" cy="1535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Silouette of a woman in a business suit, facing right"/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1651" t="4702" r="21095" b="3332"/>
            <a:stretch/>
          </p:blipFill>
          <p:spPr bwMode="auto">
            <a:xfrm>
              <a:off x="8264946" y="152401"/>
              <a:ext cx="355594" cy="1593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Silouette of a woman in a business suit, facing left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1651" t="3333" r="21826" b="4702"/>
            <a:stretch/>
          </p:blipFill>
          <p:spPr bwMode="auto">
            <a:xfrm flipH="1">
              <a:off x="7380467" y="152400"/>
              <a:ext cx="351049" cy="1593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1905000" y="1101725"/>
              <a:ext cx="6781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i="1" dirty="0">
                  <a:solidFill>
                    <a:srgbClr val="CC0000"/>
                  </a:solidFill>
                  <a:latin typeface="+mj-lt"/>
                </a:rPr>
                <a:t>Women Veterans</a:t>
              </a:r>
            </a:p>
          </p:txBody>
        </p:sp>
        <p:pic>
          <p:nvPicPr>
            <p:cNvPr id="17" name="Picture 16" descr="The Department of Labor logo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62" y="296863"/>
              <a:ext cx="1379537" cy="1379537"/>
            </a:xfrm>
            <a:prstGeom prst="rect">
              <a:avLst/>
            </a:prstGeom>
          </p:spPr>
        </p:pic>
      </p:grp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0" y="6474190"/>
            <a:ext cx="9144000" cy="400050"/>
          </a:xfrm>
          <a:prstGeom prst="rect">
            <a:avLst/>
          </a:prstGeom>
          <a:solidFill>
            <a:srgbClr val="002F8E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12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Calibri" pitchFamily="34" charset="0"/>
              </a:rPr>
              <a:t>Dr. Nancy A. Glowacki – </a:t>
            </a:r>
            <a:r>
              <a:rPr lang="en-US" altLang="en-US" sz="2000" u="sng" dirty="0">
                <a:solidFill>
                  <a:schemeClr val="bg1"/>
                </a:solidFill>
                <a:latin typeface="Calibri" pitchFamily="34" charset="0"/>
              </a:rPr>
              <a:t>glowacki.nancy.a@dol.gov</a:t>
            </a:r>
            <a:r>
              <a:rPr lang="en-US" altLang="en-US" sz="2000" dirty="0">
                <a:solidFill>
                  <a:schemeClr val="bg1"/>
                </a:solidFill>
                <a:latin typeface="Calibri" pitchFamily="34" charset="0"/>
              </a:rPr>
              <a:t> – 202-693-4712 </a:t>
            </a:r>
          </a:p>
        </p:txBody>
      </p:sp>
      <p:pic>
        <p:nvPicPr>
          <p:cNvPr id="8" name="Picture 1" descr="In the middle of the slide is a graphic with a woman in a military uniform on the left and text on the right that reads “Looking to assist women veterans? There’s a webinar for that. Get the resources to help you assist women who’ve served: dol.gov/vets/womenveterans.”&#10;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75" y="1938337"/>
            <a:ext cx="7489553" cy="408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0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17"/>
    </mc:Choice>
    <mc:Fallback xmlns="">
      <p:transition spd="slow" advTm="2061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decorative rectangle"/>
          <p:cNvSpPr/>
          <p:nvPr/>
        </p:nvSpPr>
        <p:spPr>
          <a:xfrm>
            <a:off x="-152400" y="2133600"/>
            <a:ext cx="9448800" cy="3657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3200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Employment Rates, Unemployment Rates, and Educational Attainment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3697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0"/>
    </mc:Choice>
    <mc:Fallback xmlns="">
      <p:transition spd="slow" advTm="15540"/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Decorative rectangle"/>
          <p:cNvSpPr/>
          <p:nvPr/>
        </p:nvSpPr>
        <p:spPr>
          <a:xfrm>
            <a:off x="3056" y="5334000"/>
            <a:ext cx="9144000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Decorative rectangle"/>
          <p:cNvSpPr/>
          <p:nvPr/>
        </p:nvSpPr>
        <p:spPr>
          <a:xfrm>
            <a:off x="-6381" y="-5853"/>
            <a:ext cx="9144000" cy="15884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Women veterans are more likely than male veterans  to be employed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38800"/>
            <a:ext cx="9144000" cy="7741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The employment-population ratio is the percent of the civilian </a:t>
            </a:r>
            <a:r>
              <a:rPr lang="en-US" sz="2400" dirty="0" err="1"/>
              <a:t>noninstitutional</a:t>
            </a:r>
            <a:r>
              <a:rPr lang="en-US" sz="2400" dirty="0"/>
              <a:t> population who are employed</a:t>
            </a:r>
          </a:p>
        </p:txBody>
      </p:sp>
      <p:cxnSp>
        <p:nvCxnSpPr>
          <p:cNvPr id="11" name="Straight Connector 10" descr="decorative line"/>
          <p:cNvCxnSpPr/>
          <p:nvPr/>
        </p:nvCxnSpPr>
        <p:spPr>
          <a:xfrm>
            <a:off x="0" y="158261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decorative line"/>
          <p:cNvCxnSpPr/>
          <p:nvPr/>
        </p:nvCxnSpPr>
        <p:spPr>
          <a:xfrm>
            <a:off x="0" y="5334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 descr="In the middle of the slide is a chart showing the employment-population ratio of male veterans at 46%, male nonveterans at 72%, women veterans at 59%, and women nonveterans at 56%.&#10;" title="Employment-population ratio"/>
          <p:cNvGraphicFramePr/>
          <p:nvPr>
            <p:extLst>
              <p:ext uri="{D42A27DB-BD31-4B8C-83A1-F6EECF244321}">
                <p14:modId xmlns:p14="http://schemas.microsoft.com/office/powerpoint/2010/main" val="3682920132"/>
              </p:ext>
            </p:extLst>
          </p:nvPr>
        </p:nvGraphicFramePr>
        <p:xfrm>
          <a:off x="876300" y="1143000"/>
          <a:ext cx="7391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5509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U.S. Department of Labor, Bureau of Labor Statistics, 2018 Current Population Survey, Annual Averages, Unpublished Tables (Calculations done within VETS)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30"/>
    </mc:Choice>
    <mc:Fallback xmlns="">
      <p:transition spd="slow" advTm="174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Decorative rectangle"/>
          <p:cNvSpPr/>
          <p:nvPr/>
        </p:nvSpPr>
        <p:spPr>
          <a:xfrm>
            <a:off x="3056" y="6248400"/>
            <a:ext cx="91440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descr="Decorative rectangle"/>
          <p:cNvSpPr/>
          <p:nvPr/>
        </p:nvSpPr>
        <p:spPr>
          <a:xfrm>
            <a:off x="-6381" y="-5853"/>
            <a:ext cx="9144000" cy="20456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Women veterans are less likely than male veterans to usually work full-time, but more likely than women nonveterans to usually work full-time  </a:t>
            </a:r>
            <a:br>
              <a:rPr lang="en-US" sz="2800" dirty="0"/>
            </a:br>
            <a:r>
              <a:rPr lang="en-US" sz="2800" dirty="0"/>
              <a:t>(compared to part-time work)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cxnSp>
        <p:nvCxnSpPr>
          <p:cNvPr id="11" name="Straight Connector 10" descr="decorative line"/>
          <p:cNvCxnSpPr/>
          <p:nvPr/>
        </p:nvCxnSpPr>
        <p:spPr>
          <a:xfrm>
            <a:off x="0" y="203981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decorative line"/>
          <p:cNvCxnSpPr/>
          <p:nvPr/>
        </p:nvCxnSpPr>
        <p:spPr>
          <a:xfrm>
            <a:off x="0" y="62484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hart 3" descr="In the middle of the slide is a chart showing the percent of people who usually work full-time as 88% for male veterans, 89% for male nonveterans, 84% for women veterans, and 77% for women nonveterans.&#10;" title="Percent who usually work full-time"/>
          <p:cNvGraphicFramePr/>
          <p:nvPr>
            <p:extLst>
              <p:ext uri="{D42A27DB-BD31-4B8C-83A1-F6EECF244321}">
                <p14:modId xmlns:p14="http://schemas.microsoft.com/office/powerpoint/2010/main" val="2935469208"/>
              </p:ext>
            </p:extLst>
          </p:nvPr>
        </p:nvGraphicFramePr>
        <p:xfrm>
          <a:off x="457200" y="20574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5509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U.S. Department of Labor, Bureau of Labor Statistics, 2018 Current Population Survey, Annual Averages, Unpublished Tables (Calculations done within VETS)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0"/>
    </mc:Choice>
    <mc:Fallback xmlns="">
      <p:transition spd="slow" advTm="1554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Decorative rectangle"/>
          <p:cNvSpPr/>
          <p:nvPr/>
        </p:nvSpPr>
        <p:spPr>
          <a:xfrm>
            <a:off x="3056" y="5334000"/>
            <a:ext cx="9144000" cy="1524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Decorative rectangle"/>
          <p:cNvSpPr/>
          <p:nvPr/>
        </p:nvSpPr>
        <p:spPr>
          <a:xfrm>
            <a:off x="7474" y="-5853"/>
            <a:ext cx="9144000" cy="2198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1430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b="1" dirty="0"/>
              <a:t>In 2018, the unemployment rate of all women veterans was lower than that of male veterans or nonveterans of either gender, however these differences are not statistically significant* </a:t>
            </a:r>
            <a:br>
              <a:rPr lang="en-US" sz="3200" b="1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9144000" cy="7741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/>
              <a:t>The unemployment rate is the percent of the labor force who are not currently working, but are available for work and actively seeking work</a:t>
            </a:r>
          </a:p>
          <a:p>
            <a:pPr marL="0" indent="0" algn="ctr">
              <a:buNone/>
            </a:pPr>
            <a:endParaRPr lang="en-US" sz="400" dirty="0"/>
          </a:p>
          <a:p>
            <a:pPr marL="0" indent="0" algn="ctr">
              <a:buNone/>
            </a:pPr>
            <a:r>
              <a:rPr lang="en-US" sz="1200" dirty="0"/>
              <a:t>* </a:t>
            </a:r>
            <a:r>
              <a:rPr lang="en-US" sz="1200" i="1" dirty="0"/>
              <a:t>margin of error at 90% confidence interval: male veterans +/- .3, male nonveterans +/- .1, women veterans +/- .7, women nonveterans +/- .1 </a:t>
            </a:r>
            <a:endParaRPr lang="en-US" sz="1200" dirty="0"/>
          </a:p>
          <a:p>
            <a:pPr marL="0" indent="0" algn="ctr">
              <a:buNone/>
            </a:pPr>
            <a:endParaRPr lang="en-US" sz="2400" dirty="0"/>
          </a:p>
        </p:txBody>
      </p:sp>
      <p:cxnSp>
        <p:nvCxnSpPr>
          <p:cNvPr id="11" name="Straight Connector 10" descr="decorative line"/>
          <p:cNvCxnSpPr/>
          <p:nvPr/>
        </p:nvCxnSpPr>
        <p:spPr>
          <a:xfrm>
            <a:off x="0" y="219221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decorative line"/>
          <p:cNvCxnSpPr/>
          <p:nvPr/>
        </p:nvCxnSpPr>
        <p:spPr>
          <a:xfrm>
            <a:off x="0" y="53340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 descr="In the middle of the slide is a chart showing the unemployment rates as 3.5% for male veterans, 3.8% for male nonveterans, 3% for women veterans, and 3.7% for women nonveterans.&#10;" title="Unemployment rate"/>
          <p:cNvGraphicFramePr/>
          <p:nvPr>
            <p:extLst>
              <p:ext uri="{D42A27DB-BD31-4B8C-83A1-F6EECF244321}">
                <p14:modId xmlns:p14="http://schemas.microsoft.com/office/powerpoint/2010/main" val="154527691"/>
              </p:ext>
            </p:extLst>
          </p:nvPr>
        </p:nvGraphicFramePr>
        <p:xfrm>
          <a:off x="576043" y="2590800"/>
          <a:ext cx="79248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509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U.S. Department of Labor, Bureau of Labor Statistics, 2018 Current Population Survey, Annual Averages, Unpublished Tables (Calculations done within VETS)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60"/>
    </mc:Choice>
    <mc:Fallback xmlns="">
      <p:transition spd="slow" advTm="2646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Decorative rectangle"/>
          <p:cNvSpPr/>
          <p:nvPr/>
        </p:nvSpPr>
        <p:spPr>
          <a:xfrm>
            <a:off x="3056" y="6187190"/>
            <a:ext cx="9144000" cy="68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Decorative rectangle"/>
          <p:cNvSpPr/>
          <p:nvPr/>
        </p:nvSpPr>
        <p:spPr>
          <a:xfrm>
            <a:off x="-6381" y="-5853"/>
            <a:ext cx="9144000" cy="1817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45830"/>
            <a:ext cx="8839200" cy="1143000"/>
          </a:xfrm>
        </p:spPr>
        <p:txBody>
          <a:bodyPr>
            <a:noAutofit/>
          </a:bodyPr>
          <a:lstStyle/>
          <a:p>
            <a:br>
              <a:rPr lang="en-US" sz="2400" dirty="0"/>
            </a:b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The average duration of unemployment is longer for women veterans than for male veterans or nonveterans of either gender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cxnSp>
        <p:nvCxnSpPr>
          <p:cNvPr id="11" name="Straight Connector 10" descr="decorative line"/>
          <p:cNvCxnSpPr/>
          <p:nvPr/>
        </p:nvCxnSpPr>
        <p:spPr>
          <a:xfrm>
            <a:off x="0" y="181121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decorative line"/>
          <p:cNvCxnSpPr/>
          <p:nvPr/>
        </p:nvCxnSpPr>
        <p:spPr>
          <a:xfrm>
            <a:off x="0" y="6172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 descr="In the middle of the slide is a chart showing the average weeks of unemployment as 24.2 for male veterans, 23.7 for male nonveterans, 28.8 for women veterans, and 22.6 for women nonveterans.&#10;" title="Average weeks of unemployment"/>
          <p:cNvGraphicFramePr/>
          <p:nvPr>
            <p:extLst>
              <p:ext uri="{D42A27DB-BD31-4B8C-83A1-F6EECF244321}">
                <p14:modId xmlns:p14="http://schemas.microsoft.com/office/powerpoint/2010/main" val="1574695079"/>
              </p:ext>
            </p:extLst>
          </p:nvPr>
        </p:nvGraphicFramePr>
        <p:xfrm>
          <a:off x="457200" y="1981200"/>
          <a:ext cx="8229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5509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U.S. Department of Labor, Bureau of Labor Statistics, 2018 Current Population Survey, Annual Averages, Unpublished Tables (Calculations done within VETS)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8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0"/>
    </mc:Choice>
    <mc:Fallback xmlns="">
      <p:transition spd="slow" advTm="1414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Decorative rectangle"/>
          <p:cNvSpPr/>
          <p:nvPr/>
        </p:nvSpPr>
        <p:spPr>
          <a:xfrm>
            <a:off x="-152400" y="2133600"/>
            <a:ext cx="9448800" cy="3657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27074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/>
              <a:t>Educational Attainment</a:t>
            </a:r>
            <a:endParaRPr lang="en-US" sz="27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>
                <a:solidFill>
                  <a:schemeClr val="bg1"/>
                </a:solidFill>
              </a:rPr>
              <a:t> Educational Attainment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960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0"/>
    </mc:Choice>
    <mc:Fallback xmlns="">
      <p:transition spd="slow" advTm="111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Decorative rectangle"/>
          <p:cNvSpPr/>
          <p:nvPr/>
        </p:nvSpPr>
        <p:spPr>
          <a:xfrm>
            <a:off x="3056" y="5441430"/>
            <a:ext cx="9144000" cy="1416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Decorative rectangle"/>
          <p:cNvSpPr/>
          <p:nvPr/>
        </p:nvSpPr>
        <p:spPr>
          <a:xfrm>
            <a:off x="7474" y="-5853"/>
            <a:ext cx="9144000" cy="14360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Women veterans are more likely than male veterans to have some college or to be college graduates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10200"/>
            <a:ext cx="9144000" cy="639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Women veterans are more likely than nonveterans to have some college or to be college graduates</a:t>
            </a:r>
          </a:p>
        </p:txBody>
      </p:sp>
      <p:cxnSp>
        <p:nvCxnSpPr>
          <p:cNvPr id="11" name="Straight Connector 10" descr="decorative line"/>
          <p:cNvCxnSpPr/>
          <p:nvPr/>
        </p:nvCxnSpPr>
        <p:spPr>
          <a:xfrm>
            <a:off x="0" y="143021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decorative line"/>
          <p:cNvCxnSpPr/>
          <p:nvPr/>
        </p:nvCxnSpPr>
        <p:spPr>
          <a:xfrm>
            <a:off x="0" y="544143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 descr="In the middle of the slide is a chart showing the percent of people who are high school graduates with no college as 30% for male veterans, 30% for male nonveterans, 18% for women veterans, and 28% for women nonveterans; the percent of people with some college or associate degree as 34% for male veterans, 26% for male nonveterans, 40% for women veterans, and 29% for women nonveterans; and the percent of people who are college graduates as 31% for male veterans, 32% for male nonveterans, 41% for women veterans, and 33% for women nonveterans.&#10;" title="Educational Attainment"/>
          <p:cNvGraphicFramePr/>
          <p:nvPr>
            <p:extLst>
              <p:ext uri="{D42A27DB-BD31-4B8C-83A1-F6EECF244321}">
                <p14:modId xmlns:p14="http://schemas.microsoft.com/office/powerpoint/2010/main" val="1597137411"/>
              </p:ext>
            </p:extLst>
          </p:nvPr>
        </p:nvGraphicFramePr>
        <p:xfrm>
          <a:off x="155456" y="1504430"/>
          <a:ext cx="86868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509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U.S. Department of Labor, Bureau of Labor Statistics, 2018 Current Population Survey, Annual Averages, Unpublished Tables (Calculations done within VETS)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0"/>
    </mc:Choice>
    <mc:Fallback xmlns="">
      <p:transition spd="slow" advTm="121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Decorative rectangle"/>
          <p:cNvSpPr/>
          <p:nvPr/>
        </p:nvSpPr>
        <p:spPr>
          <a:xfrm>
            <a:off x="-6381" y="-5853"/>
            <a:ext cx="9144000" cy="13286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descr="Decorative rectangle"/>
          <p:cNvSpPr/>
          <p:nvPr/>
        </p:nvSpPr>
        <p:spPr>
          <a:xfrm>
            <a:off x="3056" y="4997970"/>
            <a:ext cx="9144000" cy="18600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Women veterans are more likely than male veterans to be enrolled in school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53000"/>
            <a:ext cx="9144000" cy="639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/>
              <a:t>Among women 25-54 years old, veterans are twice as likely as nonveterans to be enrolled in school</a:t>
            </a:r>
          </a:p>
        </p:txBody>
      </p:sp>
      <p:cxnSp>
        <p:nvCxnSpPr>
          <p:cNvPr id="11" name="Straight Connector 10" descr="decorative line"/>
          <p:cNvCxnSpPr/>
          <p:nvPr/>
        </p:nvCxnSpPr>
        <p:spPr>
          <a:xfrm>
            <a:off x="0" y="132278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 descr="decorative line"/>
          <p:cNvCxnSpPr/>
          <p:nvPr/>
        </p:nvCxnSpPr>
        <p:spPr>
          <a:xfrm>
            <a:off x="0" y="499797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 descr="In the middle of the slide is a chart showing the percent of 18 to 54 year olds enrolled in school as 7.6% for male veterans, 11% for male nonveterans, 12% for women veterans, and 13% for women nonveterans; the percent of 18 to 24 year olds enrolled in school as 29% for male veterans, 41% for male nonveterans, 48% for women veterans, and 46% for women nonveterans; the percent of 25 to 34 year olds enrolled in school as 14% for male veterans, 7.6% for male nonveterans, 19% for women veterans, and 9.6% for women nonveterans; the percent of 35 to 44 year olds enrolled in school as 6.3% for male veterans, 2.4% for male nonveterans, 9.7% for women veterans, and 3.9% for women nonveterans; and the percent of 45 to 54 year olds enrolled in school as 3.2% for male veterans, 1.1% for male nonveterans, 4% for women veterans, and 2.1% for women nonveterans.&#10;" title="School enrollment"/>
          <p:cNvGraphicFramePr/>
          <p:nvPr>
            <p:extLst>
              <p:ext uri="{D42A27DB-BD31-4B8C-83A1-F6EECF244321}">
                <p14:modId xmlns:p14="http://schemas.microsoft.com/office/powerpoint/2010/main" val="2692176426"/>
              </p:ext>
            </p:extLst>
          </p:nvPr>
        </p:nvGraphicFramePr>
        <p:xfrm>
          <a:off x="14779" y="1447800"/>
          <a:ext cx="8686800" cy="357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65509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U.S. Department of Labor, Bureau of Labor Statistics, 2018 Current Population Survey, Annual Averages, Unpublished Tables (Calculations done within VETS)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50"/>
    </mc:Choice>
    <mc:Fallback xmlns="">
      <p:transition spd="slow" advTm="2205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22556</TotalTime>
  <Words>887</Words>
  <Application>Microsoft Office PowerPoint</Application>
  <PresentationFormat>On-screen Show (4:3)</PresentationFormat>
  <Paragraphs>77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2018 Employment, Unemployment, and Education   Findings from 2018 Annual Averages, Current Population Survey  </vt:lpstr>
      <vt:lpstr>Employment Rates, Unemployment Rates, and Educational Attainment</vt:lpstr>
      <vt:lpstr>    Women veterans are more likely than male veterans  to be employed    </vt:lpstr>
      <vt:lpstr>    Women veterans are less likely than male veterans to usually work full-time, but more likely than women nonveterans to usually work full-time   (compared to part-time work)  </vt:lpstr>
      <vt:lpstr>     In 2018, the unemployment rate of all women veterans was lower than that of male veterans or nonveterans of either gender, however these differences are not statistically significant*    </vt:lpstr>
      <vt:lpstr>   The average duration of unemployment is longer for women veterans than for male veterans or nonveterans of either gender  </vt:lpstr>
      <vt:lpstr>  Educational Attainment </vt:lpstr>
      <vt:lpstr>    Women veterans are more likely than male veterans to have some college or to be college graduates    </vt:lpstr>
      <vt:lpstr>    Women veterans are more likely than male veterans to be enrolled in school    </vt:lpstr>
      <vt:lpstr>     Among 18-54 year olds enrolled in school, veterans are more likely than nonveterans to be in the labor force     </vt:lpstr>
      <vt:lpstr>      Among 18-54 year olds enrolled in school and seeking employment, veterans are more likely than nonveterans to be seeking full-time work (compared to part-time work)    </vt:lpstr>
      <vt:lpstr>Unemployment Rates</vt:lpstr>
      <vt:lpstr>Unemployment Rates, continued</vt:lpstr>
      <vt:lpstr>     The highest unemployment rates are among 18-54 year olds enrolled in school     </vt:lpstr>
      <vt:lpstr>   </vt:lpstr>
      <vt:lpstr>DOL VETS Women Veteran webpage</vt:lpstr>
      <vt:lpstr>Closing Slide</vt:lpstr>
    </vt:vector>
  </TitlesOfParts>
  <Company>U.S. 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Findings from 2016 Annual Averages, Current Population Survey</dc:title>
  <dc:creator>Glowacki, Nancy A - VETS</dc:creator>
  <cp:lastModifiedBy>Carrie Hartgrove-Strubler</cp:lastModifiedBy>
  <cp:revision>106</cp:revision>
  <dcterms:created xsi:type="dcterms:W3CDTF">2017-03-06T13:58:38Z</dcterms:created>
  <dcterms:modified xsi:type="dcterms:W3CDTF">2020-07-27T15:22:18Z</dcterms:modified>
  <cp:contentStatus/>
</cp:coreProperties>
</file>